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4"/>
  </p:sldMasterIdLst>
  <p:notesMasterIdLst>
    <p:notesMasterId r:id="rId7"/>
  </p:notesMasterIdLst>
  <p:handoutMasterIdLst>
    <p:handoutMasterId r:id="rId8"/>
  </p:handoutMasterIdLst>
  <p:sldIdLst>
    <p:sldId id="257" r:id="rId5"/>
    <p:sldId id="256" r:id="rId6"/>
  </p:sldIdLst>
  <p:sldSz cx="10826750" cy="8120063" type="B4ISO"/>
  <p:notesSz cx="6858000" cy="9144000"/>
  <p:defaultTextStyle>
    <a:defPPr>
      <a:defRPr lang="en-US"/>
    </a:defPPr>
    <a:lvl1pPr marL="0" algn="l" defTabSz="971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662" algn="l" defTabSz="971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324" algn="l" defTabSz="971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6985" algn="l" defTabSz="971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2648" algn="l" defTabSz="971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8309" algn="l" defTabSz="971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3973" algn="l" defTabSz="971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99633" algn="l" defTabSz="971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5294" algn="l" defTabSz="971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  <p15:guide id="3" orient="horz" pos="2558">
          <p15:clr>
            <a:srgbClr val="A4A3A4"/>
          </p15:clr>
        </p15:guide>
        <p15:guide id="4" pos="34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000"/>
    <a:srgbClr val="930000"/>
    <a:srgbClr val="A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76" autoAdjust="0"/>
    <p:restoredTop sz="94660" autoAdjust="0"/>
  </p:normalViewPr>
  <p:slideViewPr>
    <p:cSldViewPr snapToGrid="0">
      <p:cViewPr varScale="1">
        <p:scale>
          <a:sx n="57" d="100"/>
          <a:sy n="57" d="100"/>
        </p:scale>
        <p:origin x="780" y="40"/>
      </p:cViewPr>
      <p:guideLst>
        <p:guide orient="horz" pos="2448"/>
        <p:guide pos="3168"/>
        <p:guide orient="horz" pos="2558"/>
        <p:guide pos="341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F96A5-B40C-4591-A94D-05A85DE82A47}" type="datetimeFigureOut">
              <a:rPr lang="en-US"/>
              <a:pPr/>
              <a:t>7/7/2022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5127-CA2D-4BC4-8CFE-F19148CDFE65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64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FC828-8F12-4CF0-9AF3-FA4FDDB6EB28}" type="datetimeFigureOut">
              <a:rPr lang="en-US"/>
              <a:pPr/>
              <a:t>7/7/2022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B6C3F-CB80-4F8D-9D19-17AA7E3C7BEF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46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85662" algn="l" defTabSz="97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71324" algn="l" defTabSz="97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56985" algn="l" defTabSz="97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42648" algn="l" defTabSz="97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428309" algn="l" defTabSz="97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913973" algn="l" defTabSz="97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99633" algn="l" defTabSz="97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85294" algn="l" defTabSz="97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006" y="1328909"/>
            <a:ext cx="9202738" cy="2826985"/>
          </a:xfrm>
        </p:spPr>
        <p:txBody>
          <a:bodyPr anchor="b"/>
          <a:lstStyle>
            <a:lvl1pPr algn="ctr">
              <a:defRPr sz="710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344" y="4264913"/>
            <a:ext cx="8120063" cy="1960468"/>
          </a:xfrm>
        </p:spPr>
        <p:txBody>
          <a:bodyPr/>
          <a:lstStyle>
            <a:lvl1pPr marL="0" indent="0" algn="ctr">
              <a:buNone/>
              <a:defRPr sz="2842"/>
            </a:lvl1pPr>
            <a:lvl2pPr marL="541325" indent="0" algn="ctr">
              <a:buNone/>
              <a:defRPr sz="2368"/>
            </a:lvl2pPr>
            <a:lvl3pPr marL="1082650" indent="0" algn="ctr">
              <a:buNone/>
              <a:defRPr sz="2131"/>
            </a:lvl3pPr>
            <a:lvl4pPr marL="1623974" indent="0" algn="ctr">
              <a:buNone/>
              <a:defRPr sz="1894"/>
            </a:lvl4pPr>
            <a:lvl5pPr marL="2165299" indent="0" algn="ctr">
              <a:buNone/>
              <a:defRPr sz="1894"/>
            </a:lvl5pPr>
            <a:lvl6pPr marL="2706624" indent="0" algn="ctr">
              <a:buNone/>
              <a:defRPr sz="1894"/>
            </a:lvl6pPr>
            <a:lvl7pPr marL="3247949" indent="0" algn="ctr">
              <a:buNone/>
              <a:defRPr sz="1894"/>
            </a:lvl7pPr>
            <a:lvl8pPr marL="3789274" indent="0" algn="ctr">
              <a:buNone/>
              <a:defRPr sz="1894"/>
            </a:lvl8pPr>
            <a:lvl9pPr marL="4330598" indent="0" algn="ctr">
              <a:buNone/>
              <a:defRPr sz="189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24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05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7894" y="432318"/>
            <a:ext cx="2334518" cy="688137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339" y="432318"/>
            <a:ext cx="6868220" cy="688137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32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ina es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36613" y="695301"/>
            <a:ext cx="1870075" cy="158528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36613" y="2405847"/>
            <a:ext cx="1870075" cy="461561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850"/>
              </a:spcBef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668949" y="477654"/>
            <a:ext cx="2657475" cy="184234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7668950" y="2863421"/>
            <a:ext cx="2657134" cy="4396874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68949" y="2367760"/>
            <a:ext cx="2657475" cy="36148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900" b="0">
                <a:solidFill>
                  <a:schemeClr val="accent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2923819" y="6498220"/>
            <a:ext cx="2101664" cy="18423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t>[Company Name]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3109431" y="6498220"/>
            <a:ext cx="2101664" cy="18423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t>[Street Address]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3295044" y="6498220"/>
            <a:ext cx="2101664" cy="18423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t>[City, ST  ZIP Code]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3946104" y="2989964"/>
            <a:ext cx="2693273" cy="8542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t>[Recipient Name]</a:t>
            </a:r>
            <a:br>
              <a:rPr/>
            </a:br>
            <a:r>
              <a:t>[Address]</a:t>
            </a:r>
            <a:br>
              <a:rPr/>
            </a:br>
            <a:r>
              <a:t>[City, ST  ZIP Code]</a:t>
            </a:r>
          </a:p>
        </p:txBody>
      </p:sp>
    </p:spTree>
    <p:extLst>
      <p:ext uri="{BB962C8B-B14F-4D97-AF65-F5344CB8AC3E}">
        <p14:creationId xmlns:p14="http://schemas.microsoft.com/office/powerpoint/2010/main" val="4060094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2123" y="3462870"/>
            <a:ext cx="3051176" cy="24832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t>Click to edit text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2127" y="3786173"/>
            <a:ext cx="3051175" cy="89399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50"/>
              </a:spcBef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492125" y="477654"/>
            <a:ext cx="3444876" cy="2722609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92127" y="4753340"/>
            <a:ext cx="3051175" cy="15233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50"/>
              </a:spcBef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92127" y="4934255"/>
            <a:ext cx="3051175" cy="223981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50"/>
              </a:spcBef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281485" y="812008"/>
            <a:ext cx="2362204" cy="205141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14000"/>
              </a:lnSpc>
              <a:spcBef>
                <a:spcPts val="956"/>
              </a:spcBef>
              <a:buNone/>
              <a:defRPr sz="11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3945850" y="3786177"/>
            <a:ext cx="3051175" cy="148899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50"/>
              </a:spcBef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3945850" y="5676930"/>
            <a:ext cx="3051175" cy="149714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50"/>
              </a:spcBef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3945849" y="5351883"/>
            <a:ext cx="3051176" cy="24832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t>Click to edit text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7565240" y="573184"/>
            <a:ext cx="2769388" cy="15233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50"/>
              </a:spcBef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7565240" y="760623"/>
            <a:ext cx="2769388" cy="115689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50"/>
              </a:spcBef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7565240" y="2148584"/>
            <a:ext cx="2769388" cy="15233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50"/>
              </a:spcBef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7565240" y="2336023"/>
            <a:ext cx="2769388" cy="28994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50"/>
              </a:spcBef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565237" y="3625394"/>
            <a:ext cx="2769389" cy="24832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t>Click to edit text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7565240" y="2730714"/>
            <a:ext cx="2769388" cy="850218"/>
          </a:xfrm>
        </p:spPr>
        <p:txBody>
          <a:bodyPr lIns="0" tIns="0" rIns="0" bIns="0" anchor="t">
            <a:noAutofit/>
          </a:bodyPr>
          <a:lstStyle>
            <a:lvl1pPr marL="145699" indent="-145699">
              <a:lnSpc>
                <a:spcPct val="114000"/>
              </a:lnSpc>
              <a:spcBef>
                <a:spcPts val="636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7565240" y="3932239"/>
            <a:ext cx="2769388" cy="1432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50"/>
              </a:spcBef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t>[Company Name]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7565240" y="4083398"/>
            <a:ext cx="2769388" cy="1432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50"/>
              </a:spcBef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t>[Street Address]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7565240" y="4234557"/>
            <a:ext cx="2769388" cy="1432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50"/>
              </a:spcBef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t>[City, ST  ZIP Code]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565240" y="4385716"/>
            <a:ext cx="2769388" cy="1432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50"/>
              </a:spcBef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t>[Telephone]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565240" y="4536874"/>
            <a:ext cx="2769388" cy="1432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50"/>
              </a:spcBef>
              <a:buNone/>
              <a:defRPr sz="9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t>[Email Address]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565240" y="4756722"/>
            <a:ext cx="2769388" cy="1432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50"/>
              </a:spcBef>
              <a:buNone/>
              <a:defRPr sz="900" b="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</a:lstStyle>
          <a:p>
            <a:pPr lvl="0"/>
            <a:r>
              <a:t>[Web Address]</a:t>
            </a:r>
          </a:p>
        </p:txBody>
      </p:sp>
    </p:spTree>
    <p:extLst>
      <p:ext uri="{BB962C8B-B14F-4D97-AF65-F5344CB8AC3E}">
        <p14:creationId xmlns:p14="http://schemas.microsoft.com/office/powerpoint/2010/main" val="1742080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54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01" y="2024379"/>
            <a:ext cx="9338072" cy="3377720"/>
          </a:xfrm>
        </p:spPr>
        <p:txBody>
          <a:bodyPr anchor="b"/>
          <a:lstStyle>
            <a:lvl1pPr>
              <a:defRPr sz="710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701" y="5434054"/>
            <a:ext cx="9338072" cy="1776263"/>
          </a:xfrm>
        </p:spPr>
        <p:txBody>
          <a:bodyPr/>
          <a:lstStyle>
            <a:lvl1pPr marL="0" indent="0">
              <a:buNone/>
              <a:defRPr sz="2842">
                <a:solidFill>
                  <a:schemeClr val="tx1"/>
                </a:solidFill>
              </a:defRPr>
            </a:lvl1pPr>
            <a:lvl2pPr marL="541325" indent="0">
              <a:buNone/>
              <a:defRPr sz="2368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7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339" y="2161591"/>
            <a:ext cx="4601369" cy="515210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042" y="2161591"/>
            <a:ext cx="4601369" cy="515210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91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432320"/>
            <a:ext cx="9338072" cy="156950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750" y="1990544"/>
            <a:ext cx="4580222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750" y="2966078"/>
            <a:ext cx="4580222" cy="436265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043" y="1990544"/>
            <a:ext cx="4602779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043" y="2966078"/>
            <a:ext cx="4602779" cy="436265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38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77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40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779" y="1169140"/>
            <a:ext cx="5481042" cy="5770508"/>
          </a:xfrm>
        </p:spPr>
        <p:txBody>
          <a:bodyPr/>
          <a:lstStyle>
            <a:lvl1pPr>
              <a:defRPr sz="3789"/>
            </a:lvl1pPr>
            <a:lvl2pPr>
              <a:defRPr sz="3315"/>
            </a:lvl2pPr>
            <a:lvl3pPr>
              <a:defRPr sz="2842"/>
            </a:lvl3pPr>
            <a:lvl4pPr>
              <a:defRPr sz="2368"/>
            </a:lvl4pPr>
            <a:lvl5pPr>
              <a:defRPr sz="2368"/>
            </a:lvl5pPr>
            <a:lvl6pPr>
              <a:defRPr sz="2368"/>
            </a:lvl6pPr>
            <a:lvl7pPr>
              <a:defRPr sz="2368"/>
            </a:lvl7pPr>
            <a:lvl8pPr>
              <a:defRPr sz="2368"/>
            </a:lvl8pPr>
            <a:lvl9pPr>
              <a:defRPr sz="2368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31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2779" y="1169140"/>
            <a:ext cx="5481042" cy="5770508"/>
          </a:xfrm>
        </p:spPr>
        <p:txBody>
          <a:bodyPr anchor="t"/>
          <a:lstStyle>
            <a:lvl1pPr marL="0" indent="0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27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339" y="432320"/>
            <a:ext cx="9338072" cy="156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339" y="2161591"/>
            <a:ext cx="9338072" cy="515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339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C7E35-61C9-471C-870E-2CE47EA24035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6361" y="7526097"/>
            <a:ext cx="3654028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6392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6ED2-EF9B-4B9B-9B58-09E1C1CBD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58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txStyles>
    <p:titleStyle>
      <a:lvl1pPr algn="l" defTabSz="1082650" rtl="0" eaLnBrk="1" latinLnBrk="0" hangingPunct="1">
        <a:lnSpc>
          <a:spcPct val="90000"/>
        </a:lnSpc>
        <a:spcBef>
          <a:spcPct val="0"/>
        </a:spcBef>
        <a:buNone/>
        <a:defRPr sz="5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662" indent="-270662" algn="l" defTabSz="1082650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3315" kern="1200">
          <a:solidFill>
            <a:schemeClr val="tx1"/>
          </a:solidFill>
          <a:latin typeface="+mn-lt"/>
          <a:ea typeface="+mn-ea"/>
          <a:cs typeface="+mn-cs"/>
        </a:defRPr>
      </a:lvl1pPr>
      <a:lvl2pPr marL="81198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842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giulia.corazza@uniroma1.it" TargetMode="External"/><Relationship Id="rId7" Type="http://schemas.openxmlformats.org/officeDocument/2006/relationships/image" Target="../media/image4.tiff"/><Relationship Id="rId2" Type="http://schemas.openxmlformats.org/officeDocument/2006/relationships/hyperlink" Target="mailto:silvia.cimino@uniroma1.it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7523271" y="2445370"/>
            <a:ext cx="3046060" cy="5375562"/>
          </a:xfrm>
          <a:gradFill>
            <a:gsLst>
              <a:gs pos="100000">
                <a:srgbClr val="93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1000">
                <a:schemeClr val="bg1"/>
              </a:gs>
            </a:gsLst>
            <a:lin ang="5400000" scaled="1"/>
          </a:gradFill>
          <a:effectLst>
            <a:softEdge rad="0"/>
          </a:effectLst>
        </p:spPr>
        <p:txBody>
          <a:bodyPr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Corso di Alta Formazione</a:t>
            </a:r>
          </a:p>
          <a:p>
            <a:pPr algn="ctr"/>
            <a:r>
              <a:rPr lang="it-IT" sz="2400" b="1" dirty="0">
                <a:ln>
                  <a:solidFill>
                    <a:srgbClr val="93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 –</a:t>
            </a:r>
            <a:r>
              <a:rPr lang="it-IT" sz="2000" b="1" dirty="0">
                <a:ln>
                  <a:solidFill>
                    <a:srgbClr val="93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 EDIZIONE</a:t>
            </a:r>
          </a:p>
          <a:p>
            <a:pPr algn="ctr"/>
            <a:endParaRPr lang="it-IT" sz="2400" b="1" dirty="0">
              <a:ln>
                <a:solidFill>
                  <a:srgbClr val="93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 ALIMENTARI NELL’INFANZIA, NELL’ADOLESCENZA E NELL’ETÀ GIOVANILE</a:t>
            </a:r>
          </a:p>
          <a:p>
            <a:pPr algn="ctr"/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diagnostica, fattori di rischio, lineamenti di intervento</a:t>
            </a:r>
          </a:p>
          <a:p>
            <a:pPr algn="ctr"/>
            <a:endParaRPr lang="it-IT" dirty="0"/>
          </a:p>
          <a:p>
            <a:pPr algn="ctr"/>
            <a:endParaRPr lang="it-IT" sz="2100" dirty="0"/>
          </a:p>
        </p:txBody>
      </p:sp>
      <p:sp>
        <p:nvSpPr>
          <p:cNvPr id="7" name="Rettangolo 6"/>
          <p:cNvSpPr/>
          <p:nvPr/>
        </p:nvSpPr>
        <p:spPr>
          <a:xfrm>
            <a:off x="351520" y="375860"/>
            <a:ext cx="3286692" cy="48960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7132" tIns="48567" rIns="97132" bIns="48567" rtlCol="0" anchor="ctr"/>
          <a:lstStyle/>
          <a:p>
            <a:pPr algn="ctr"/>
            <a:endParaRPr lang="en-GB"/>
          </a:p>
        </p:txBody>
      </p:sp>
      <p:sp>
        <p:nvSpPr>
          <p:cNvPr id="8" name="Rettangolo 7"/>
          <p:cNvSpPr/>
          <p:nvPr/>
        </p:nvSpPr>
        <p:spPr>
          <a:xfrm>
            <a:off x="4036459" y="375860"/>
            <a:ext cx="3069332" cy="7445073"/>
          </a:xfrm>
          <a:prstGeom prst="rect">
            <a:avLst/>
          </a:prstGeom>
          <a:gradFill>
            <a:gsLst>
              <a:gs pos="100000">
                <a:srgbClr val="880000"/>
              </a:gs>
              <a:gs pos="0">
                <a:srgbClr val="880000"/>
              </a:gs>
              <a:gs pos="96000">
                <a:schemeClr val="bg1"/>
              </a:gs>
              <a:gs pos="7000">
                <a:schemeClr val="bg1"/>
              </a:gs>
            </a:gsLst>
            <a:lin ang="5400000" scaled="1"/>
          </a:gradFill>
          <a:ln>
            <a:gradFill>
              <a:gsLst>
                <a:gs pos="4000">
                  <a:srgbClr val="88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32" tIns="48567" rIns="97132" bIns="48567" rtlCol="0" anchor="ctr"/>
          <a:lstStyle/>
          <a:p>
            <a:pPr algn="ctr"/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4036459" y="1108896"/>
            <a:ext cx="3219352" cy="6022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7132" tIns="48567" rIns="97132" bIns="48567" rtlCol="0">
            <a:spAutoFit/>
          </a:bodyPr>
          <a:lstStyle/>
          <a:p>
            <a:pPr algn="just"/>
            <a:r>
              <a:rPr lang="it-IT" sz="1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Direttore</a:t>
            </a:r>
          </a:p>
          <a:p>
            <a:pPr algn="just"/>
            <a:r>
              <a:rPr lang="it-IT" sz="1600" dirty="0"/>
              <a:t>Prof.ssa Silvia Cimino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Docenti «Sapienza» </a:t>
            </a:r>
            <a:endParaRPr lang="it-IT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1600" dirty="0"/>
              <a:t>Prof. Arturo Bevilacqua</a:t>
            </a:r>
          </a:p>
          <a:p>
            <a:pPr algn="just"/>
            <a:r>
              <a:rPr lang="it-IT" sz="1600" dirty="0"/>
              <a:t>Prof.ssa Maria Casagrande</a:t>
            </a:r>
          </a:p>
          <a:p>
            <a:pPr algn="just"/>
            <a:r>
              <a:rPr lang="it-IT" sz="1600" dirty="0"/>
              <a:t>Prof.ssa Silvia Cimino</a:t>
            </a:r>
          </a:p>
          <a:p>
            <a:pPr algn="just"/>
            <a:r>
              <a:rPr lang="it-IT" sz="1600" dirty="0"/>
              <a:t>Prof. Carlo Lai</a:t>
            </a:r>
          </a:p>
          <a:p>
            <a:pPr algn="just"/>
            <a:r>
              <a:rPr lang="it-IT" sz="1600" dirty="0"/>
              <a:t>Prof.ssa Stefania Marinelli</a:t>
            </a:r>
          </a:p>
          <a:p>
            <a:pPr algn="just"/>
            <a:r>
              <a:rPr lang="it-IT" sz="1600" dirty="0"/>
              <a:t>Prof.ssa Silvia Mazzoni</a:t>
            </a:r>
          </a:p>
          <a:p>
            <a:pPr algn="just"/>
            <a:r>
              <a:rPr lang="it-IT" sz="1600" dirty="0"/>
              <a:t>Prof.ssa Laura </a:t>
            </a:r>
            <a:r>
              <a:rPr lang="it-IT" sz="1600" dirty="0" err="1"/>
              <a:t>Muzi</a:t>
            </a:r>
            <a:endParaRPr lang="it-IT" sz="1600" dirty="0"/>
          </a:p>
          <a:p>
            <a:pPr algn="just"/>
            <a:r>
              <a:rPr lang="it-IT" sz="1600" dirty="0"/>
              <a:t>Prof.ssa Annamaria Speranza</a:t>
            </a:r>
          </a:p>
          <a:p>
            <a:pPr algn="just"/>
            <a:r>
              <a:rPr lang="it-IT" sz="1600" dirty="0"/>
              <a:t>Prof.ssa Grazia </a:t>
            </a:r>
            <a:r>
              <a:rPr lang="it-IT" sz="1600" dirty="0" err="1"/>
              <a:t>Spitoni</a:t>
            </a:r>
            <a:endParaRPr lang="it-IT" sz="1600" dirty="0"/>
          </a:p>
          <a:p>
            <a:pPr algn="just"/>
            <a:r>
              <a:rPr lang="it-IT" sz="1600" dirty="0"/>
              <a:t>Prof.ssa Mimma </a:t>
            </a:r>
            <a:r>
              <a:rPr lang="it-IT" sz="1600" dirty="0" err="1"/>
              <a:t>Tafà</a:t>
            </a:r>
            <a:endParaRPr lang="it-IT" sz="1600" dirty="0"/>
          </a:p>
          <a:p>
            <a:pPr algn="just"/>
            <a:r>
              <a:rPr lang="it-IT" sz="1600" dirty="0"/>
              <a:t>Prof.ssa Renata </a:t>
            </a:r>
            <a:r>
              <a:rPr lang="it-IT" sz="1600" dirty="0" err="1"/>
              <a:t>Tambelli</a:t>
            </a:r>
            <a:endParaRPr lang="it-IT" sz="1600" dirty="0"/>
          </a:p>
          <a:p>
            <a:pPr algn="just"/>
            <a:r>
              <a:rPr lang="it-IT" sz="1600" dirty="0"/>
              <a:t>Prof. Riccardo Williams</a:t>
            </a:r>
          </a:p>
          <a:p>
            <a:pPr algn="ctr"/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Esercitazioni interattive </a:t>
            </a:r>
          </a:p>
          <a:p>
            <a:pPr algn="ctr"/>
            <a:r>
              <a:rPr lang="it-IT" sz="1600" dirty="0"/>
              <a:t>curate da docenti appartenenti alle seguenti Società Scientifiche:</a:t>
            </a:r>
          </a:p>
          <a:p>
            <a:pPr algn="ctr"/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ARPAd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AIPPI    </a:t>
            </a:r>
          </a:p>
          <a:p>
            <a:pPr algn="ctr"/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AIPsi</a:t>
            </a:r>
            <a:endParaRPr lang="it-IT" sz="1600" dirty="0"/>
          </a:p>
          <a:p>
            <a:pPr algn="ctr"/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93999" y="3783309"/>
            <a:ext cx="3488798" cy="4037623"/>
          </a:xfrm>
          <a:prstGeom prst="rect">
            <a:avLst/>
          </a:prstGeom>
          <a:gradFill>
            <a:gsLst>
              <a:gs pos="4000">
                <a:srgbClr val="880000"/>
              </a:gs>
              <a:gs pos="11000">
                <a:schemeClr val="bg1"/>
              </a:gs>
              <a:gs pos="100000">
                <a:srgbClr val="880000"/>
              </a:gs>
              <a:gs pos="93000">
                <a:schemeClr val="bg1"/>
              </a:gs>
            </a:gsLst>
            <a:lin ang="5400000" scaled="1"/>
          </a:gradFill>
        </p:spPr>
        <p:txBody>
          <a:bodyPr wrap="square" lIns="97132" tIns="48567" rIns="97132" bIns="48567" rtlCol="0">
            <a:spAutoFit/>
          </a:bodyPr>
          <a:lstStyle/>
          <a:p>
            <a:endParaRPr lang="en-GB" sz="1600" dirty="0"/>
          </a:p>
          <a:p>
            <a:r>
              <a:rPr lang="en-GB" sz="1600" b="1" dirty="0"/>
              <a:t>Quota di iscrizione</a:t>
            </a:r>
            <a:r>
              <a:rPr lang="en-GB" sz="1600" dirty="0"/>
              <a:t>: 1.200 euro</a:t>
            </a:r>
          </a:p>
          <a:p>
            <a:endParaRPr lang="it-IT" sz="1600" b="1" dirty="0"/>
          </a:p>
          <a:p>
            <a:r>
              <a:rPr lang="it-IT" sz="1600" b="1" dirty="0"/>
              <a:t>Scadenza di presentazione delle domande</a:t>
            </a:r>
            <a:r>
              <a:rPr lang="it-IT" sz="1600" dirty="0"/>
              <a:t>: metà settembre 2022 </a:t>
            </a:r>
          </a:p>
          <a:p>
            <a:endParaRPr lang="it-IT" sz="1600" b="1" dirty="0"/>
          </a:p>
          <a:p>
            <a:pPr algn="just"/>
            <a:r>
              <a:rPr lang="it-IT" sz="1600" b="1" dirty="0"/>
              <a:t>Periodo lezioni </a:t>
            </a:r>
            <a:r>
              <a:rPr lang="it-IT" sz="1600" dirty="0"/>
              <a:t>(da remoto): Ottobre - Luglio. Venerdì pomeriggio due volte al mese e giornata di sabato una volta al mese.</a:t>
            </a:r>
          </a:p>
          <a:p>
            <a:pPr algn="just"/>
            <a:r>
              <a:rPr lang="it-IT" sz="1600" b="1" dirty="0"/>
              <a:t>Per informazioni di carattere didattico- scientifico</a:t>
            </a:r>
            <a:r>
              <a:rPr lang="it-IT" sz="1600" dirty="0"/>
              <a:t>: potete rivolgervi alla prof.ssa Silvia Cimino (</a:t>
            </a:r>
            <a:r>
              <a:rPr lang="it-IT" sz="1600" dirty="0">
                <a:hlinkClick r:id="rId2"/>
              </a:rPr>
              <a:t>silvia.cimino@uniroma1.it</a:t>
            </a:r>
            <a:r>
              <a:rPr lang="it-IT" sz="1600" dirty="0"/>
              <a:t>)</a:t>
            </a:r>
          </a:p>
          <a:p>
            <a:pPr algn="just"/>
            <a:endParaRPr lang="it-IT" sz="1600" dirty="0"/>
          </a:p>
          <a:p>
            <a:r>
              <a:rPr lang="it-IT" sz="1600" b="1" dirty="0"/>
              <a:t>Segreteria: </a:t>
            </a:r>
            <a:r>
              <a:rPr lang="it-IT" sz="1600" dirty="0">
                <a:hlinkClick r:id="rId3"/>
              </a:rPr>
              <a:t>giulia.corazza@uniroma1.it</a:t>
            </a:r>
            <a:r>
              <a:rPr lang="it-IT" sz="1600" dirty="0"/>
              <a:t> </a:t>
            </a:r>
            <a:endParaRPr lang="en-GB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24" y="6494254"/>
            <a:ext cx="1032267" cy="5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48" y="6494254"/>
            <a:ext cx="637481" cy="62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4D5E331-2E19-0046-9AA8-9A26E27B9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99" y="375860"/>
            <a:ext cx="3475000" cy="323819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A76AE7D-E50D-C349-966F-C898F9BB9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4038" y="375860"/>
            <a:ext cx="3046060" cy="90890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2A8A53B-FB40-5C41-BDA0-112A174AF536}"/>
              </a:ext>
            </a:extLst>
          </p:cNvPr>
          <p:cNvSpPr/>
          <p:nvPr/>
        </p:nvSpPr>
        <p:spPr>
          <a:xfrm>
            <a:off x="7375499" y="1578190"/>
            <a:ext cx="3451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cap="small" dirty="0">
                <a:solidFill>
                  <a:srgbClr val="C00000"/>
                </a:solidFill>
              </a:rPr>
              <a:t>Dipartimento di Psicologia </a:t>
            </a:r>
          </a:p>
          <a:p>
            <a:pPr algn="ctr"/>
            <a:r>
              <a:rPr lang="it-IT" sz="2000" b="1" cap="small" dirty="0">
                <a:solidFill>
                  <a:srgbClr val="C00000"/>
                </a:solidFill>
              </a:rPr>
              <a:t>Dinamica, Clinica e Salute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CA6E58-D4ED-8B47-B261-6F2FD71277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24" y="7142544"/>
            <a:ext cx="3074768" cy="4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8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13"/>
          <p:cNvSpPr>
            <a:spLocks noGrp="1"/>
          </p:cNvSpPr>
          <p:nvPr>
            <p:ph type="body" sz="quarter" idx="10"/>
          </p:nvPr>
        </p:nvSpPr>
        <p:spPr>
          <a:xfrm>
            <a:off x="7371237" y="218444"/>
            <a:ext cx="3051176" cy="248329"/>
          </a:xfrm>
        </p:spPr>
        <p:txBody>
          <a:bodyPr/>
          <a:lstStyle/>
          <a:p>
            <a:pPr algn="ctr"/>
            <a:r>
              <a:rPr lang="it-IT" sz="1800" b="1" u="sng" noProof="1">
                <a:solidFill>
                  <a:srgbClr val="880000"/>
                </a:solidFill>
                <a:latin typeface="+mn-lt"/>
              </a:rPr>
              <a:t>Requisiti di ammissione</a:t>
            </a:r>
          </a:p>
          <a:p>
            <a:pPr algn="ctr"/>
            <a:endParaRPr lang="it-IT" noProof="1"/>
          </a:p>
        </p:txBody>
      </p:sp>
      <p:sp>
        <p:nvSpPr>
          <p:cNvPr id="11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178532" y="94279"/>
            <a:ext cx="3051176" cy="248329"/>
          </a:xfrm>
        </p:spPr>
        <p:txBody>
          <a:bodyPr/>
          <a:lstStyle/>
          <a:p>
            <a:pPr algn="ctr"/>
            <a:r>
              <a:rPr lang="it-IT" sz="1800" b="1" u="sng" noProof="1">
                <a:solidFill>
                  <a:srgbClr val="880000"/>
                </a:solidFill>
              </a:rPr>
              <a:t>Obiettivi</a:t>
            </a:r>
          </a:p>
          <a:p>
            <a:pPr algn="ctr"/>
            <a:endParaRPr lang="it-IT" noProof="1"/>
          </a:p>
        </p:txBody>
      </p:sp>
      <p:sp>
        <p:nvSpPr>
          <p:cNvPr id="21" name="Segnaposto testo 13"/>
          <p:cNvSpPr>
            <a:spLocks noGrp="1"/>
          </p:cNvSpPr>
          <p:nvPr>
            <p:ph type="body" sz="quarter" idx="22"/>
          </p:nvPr>
        </p:nvSpPr>
        <p:spPr>
          <a:xfrm>
            <a:off x="7295037" y="5511820"/>
            <a:ext cx="3051176" cy="248329"/>
          </a:xfrm>
        </p:spPr>
        <p:txBody>
          <a:bodyPr/>
          <a:lstStyle/>
          <a:p>
            <a:pPr algn="ctr"/>
            <a:r>
              <a:rPr lang="it-IT" sz="1600" b="1" u="sng" noProof="1"/>
              <a:t>Durata</a:t>
            </a:r>
          </a:p>
          <a:p>
            <a:endParaRPr lang="it-IT" b="1" noProof="1"/>
          </a:p>
          <a:p>
            <a:endParaRPr lang="it-IT" b="1" noProof="1"/>
          </a:p>
          <a:p>
            <a:endParaRPr lang="it-IT" b="1" noProof="1"/>
          </a:p>
          <a:p>
            <a:endParaRPr lang="it-IT" b="1" noProof="1"/>
          </a:p>
          <a:p>
            <a:endParaRPr lang="it-IT" b="1" noProof="1"/>
          </a:p>
          <a:p>
            <a:endParaRPr lang="it-IT" b="1" noProof="1"/>
          </a:p>
          <a:p>
            <a:endParaRPr lang="it-IT" b="1" noProof="1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23"/>
          </p:nvPr>
        </p:nvSpPr>
        <p:spPr>
          <a:xfrm>
            <a:off x="178532" y="3354367"/>
            <a:ext cx="3447537" cy="4822326"/>
          </a:xfrm>
        </p:spPr>
        <p:txBody>
          <a:bodyPr/>
          <a:lstStyle/>
          <a:p>
            <a:pPr algn="ctr"/>
            <a:r>
              <a:rPr lang="it-IT" sz="1800" b="1" u="sng" dirty="0">
                <a:solidFill>
                  <a:srgbClr val="880000"/>
                </a:solidFill>
              </a:rPr>
              <a:t>Risultati attesi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it-IT" sz="1600" dirty="0"/>
              <a:t>Trasmettere nuove conoscenze sulla </a:t>
            </a:r>
            <a:r>
              <a:rPr lang="it-IT" sz="1600" dirty="0">
                <a:solidFill>
                  <a:srgbClr val="880000"/>
                </a:solidFill>
              </a:rPr>
              <a:t>classificazione diagnostica, sulle manifestazioni cliniche</a:t>
            </a:r>
            <a:r>
              <a:rPr lang="it-IT" sz="1600" dirty="0"/>
              <a:t>, sui </a:t>
            </a:r>
            <a:r>
              <a:rPr lang="it-IT" sz="1600" dirty="0">
                <a:solidFill>
                  <a:srgbClr val="880000"/>
                </a:solidFill>
              </a:rPr>
              <a:t>fattori di rischio </a:t>
            </a:r>
            <a:r>
              <a:rPr lang="it-IT" sz="1600" dirty="0">
                <a:solidFill>
                  <a:schemeClr val="tx1"/>
                </a:solidFill>
              </a:rPr>
              <a:t>e su</a:t>
            </a:r>
            <a:r>
              <a:rPr lang="it-IT" sz="1600" dirty="0">
                <a:solidFill>
                  <a:srgbClr val="880000"/>
                </a:solidFill>
              </a:rPr>
              <a:t>i lineamenti di intervento </a:t>
            </a:r>
            <a:r>
              <a:rPr lang="it-IT" sz="1600" dirty="0"/>
              <a:t>per i Disturbi Alimentari nel corso dell’infanzia, dell’adolescenza e della prima età adulta.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it-IT" sz="1600" dirty="0"/>
              <a:t>Offrire una </a:t>
            </a:r>
            <a:r>
              <a:rPr lang="it-IT" sz="1600" dirty="0">
                <a:solidFill>
                  <a:srgbClr val="880000"/>
                </a:solidFill>
              </a:rPr>
              <a:t>visione integrata </a:t>
            </a:r>
            <a:r>
              <a:rPr lang="it-IT" sz="1600" dirty="0"/>
              <a:t>e prospettica della valutazione dei Disturbi Alimentari del bambino, dell’adolescente e del giovane adulto, con l’obiettivo di implementare strumenti conoscitivi rispetto alle fasi di esordio e alla loro evoluzione nel corso del tempo.</a:t>
            </a:r>
          </a:p>
          <a:p>
            <a:endParaRPr lang="it-IT" sz="1200" dirty="0"/>
          </a:p>
          <a:p>
            <a:pPr algn="just"/>
            <a:endParaRPr lang="it-IT" sz="1200" dirty="0"/>
          </a:p>
          <a:p>
            <a:pPr algn="just">
              <a:buFont typeface="Wingdings" pitchFamily="2" charset="2"/>
              <a:buChar char="Ø"/>
            </a:pPr>
            <a:endParaRPr lang="it-IT" sz="1200" noProof="1"/>
          </a:p>
        </p:txBody>
      </p:sp>
      <p:sp>
        <p:nvSpPr>
          <p:cNvPr id="18" name="Segnaposto testo 18"/>
          <p:cNvSpPr>
            <a:spLocks noGrp="1"/>
          </p:cNvSpPr>
          <p:nvPr>
            <p:ph type="body" sz="quarter" idx="24"/>
          </p:nvPr>
        </p:nvSpPr>
        <p:spPr>
          <a:xfrm>
            <a:off x="3909848" y="3354367"/>
            <a:ext cx="3194689" cy="3634473"/>
          </a:xfrm>
        </p:spPr>
        <p:txBody>
          <a:bodyPr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it-IT" sz="1600" dirty="0"/>
              <a:t>Fornire strumenti conoscitivi per l’individuazione dei fattori di rischio che consentano una pianificazione di linee di intervento adeguate, con specifica attenzione alle </a:t>
            </a:r>
            <a:r>
              <a:rPr lang="it-IT" sz="1600" dirty="0">
                <a:solidFill>
                  <a:srgbClr val="880000"/>
                </a:solidFill>
              </a:rPr>
              <a:t>fasi evolutive specifiche </a:t>
            </a:r>
            <a:r>
              <a:rPr lang="it-IT" sz="1600" dirty="0"/>
              <a:t>in cui si presenta il disturbo alimentare.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it-IT" sz="1600" dirty="0"/>
              <a:t>Fornire strumenti conoscitivi rispetto alle </a:t>
            </a:r>
            <a:r>
              <a:rPr lang="it-IT" sz="1600" dirty="0">
                <a:solidFill>
                  <a:srgbClr val="880000"/>
                </a:solidFill>
              </a:rPr>
              <a:t>trasformazioni attuali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 Disturbo Alimentare in età infantile, adolescenziale e giovanile</a:t>
            </a:r>
            <a:r>
              <a:rPr lang="it-IT" sz="1600" dirty="0">
                <a:solidFill>
                  <a:schemeClr val="tx1"/>
                </a:solidFill>
              </a:rPr>
              <a:t>, </a:t>
            </a:r>
            <a:r>
              <a:rPr lang="it-IT" sz="1600" dirty="0"/>
              <a:t>alle </a:t>
            </a:r>
            <a:r>
              <a:rPr lang="it-IT" sz="1600" dirty="0">
                <a:solidFill>
                  <a:srgbClr val="880000"/>
                </a:solidFill>
              </a:rPr>
              <a:t>influenze culturali e sociali </a:t>
            </a:r>
            <a:r>
              <a:rPr lang="it-IT" sz="1600" dirty="0"/>
              <a:t>sulle forme di espressione di questo disagio, con una specifica attenzione alla fase pandemica da COVID-19. </a:t>
            </a:r>
          </a:p>
          <a:p>
            <a:pPr algn="just"/>
            <a:endParaRPr lang="it-IT" sz="1200" dirty="0"/>
          </a:p>
          <a:p>
            <a:pPr algn="just">
              <a:buFont typeface="Wingdings" pitchFamily="2" charset="2"/>
              <a:buChar char="Ø"/>
            </a:pPr>
            <a:endParaRPr lang="it-IT" sz="1200" noProof="1"/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25"/>
          </p:nvPr>
        </p:nvSpPr>
        <p:spPr>
          <a:xfrm>
            <a:off x="7277719" y="3784159"/>
            <a:ext cx="2963917" cy="1482493"/>
          </a:xfrm>
        </p:spPr>
        <p:txBody>
          <a:bodyPr/>
          <a:lstStyle/>
          <a:p>
            <a:pPr algn="ctr"/>
            <a:r>
              <a:rPr lang="it-IT" sz="1800" b="1" u="sng" dirty="0">
                <a:solidFill>
                  <a:srgbClr val="880000"/>
                </a:solidFill>
                <a:latin typeface="+mn-lt"/>
              </a:rPr>
              <a:t>Partecipanti</a:t>
            </a:r>
          </a:p>
          <a:p>
            <a:pPr algn="just"/>
            <a:endParaRPr lang="it-IT" sz="1600" dirty="0">
              <a:solidFill>
                <a:schemeClr val="tx1"/>
              </a:solidFill>
            </a:endParaRPr>
          </a:p>
          <a:p>
            <a:pPr algn="just"/>
            <a:r>
              <a:rPr lang="it-IT" sz="1600" dirty="0">
                <a:solidFill>
                  <a:srgbClr val="880000"/>
                </a:solidFill>
              </a:rPr>
              <a:t>Il CAF è a numero chiuso</a:t>
            </a:r>
            <a:r>
              <a:rPr lang="it-IT" sz="1600" dirty="0">
                <a:solidFill>
                  <a:schemeClr val="tx1"/>
                </a:solidFill>
              </a:rPr>
              <a:t>. Sono ammessi un minimo di 60  fino ad un massimo di 100 partecipanti.</a:t>
            </a:r>
          </a:p>
          <a:p>
            <a:pPr algn="just">
              <a:buFont typeface="Wingdings" pitchFamily="2" charset="2"/>
              <a:buChar char="Ø"/>
            </a:pPr>
            <a:endParaRPr lang="it-IT" sz="1200" noProof="1"/>
          </a:p>
        </p:txBody>
      </p:sp>
      <p:sp>
        <p:nvSpPr>
          <p:cNvPr id="22" name="Segnaposto testo 18"/>
          <p:cNvSpPr>
            <a:spLocks noGrp="1"/>
          </p:cNvSpPr>
          <p:nvPr>
            <p:ph type="body" sz="quarter" idx="26"/>
          </p:nvPr>
        </p:nvSpPr>
        <p:spPr>
          <a:xfrm>
            <a:off x="7388316" y="5785569"/>
            <a:ext cx="2853320" cy="2068298"/>
          </a:xfrm>
        </p:spPr>
        <p:txBody>
          <a:bodyPr/>
          <a:lstStyle/>
          <a:p>
            <a:r>
              <a:rPr lang="it-IT" sz="1600" b="0" dirty="0"/>
              <a:t>Il CAF </a:t>
            </a:r>
            <a:r>
              <a:rPr lang="it-IT" sz="1600" b="0" dirty="0">
                <a:solidFill>
                  <a:srgbClr val="880000"/>
                </a:solidFill>
              </a:rPr>
              <a:t>dura 10 mesi e inizierà il 22/10/2022.</a:t>
            </a:r>
          </a:p>
          <a:p>
            <a:pPr algn="just"/>
            <a:r>
              <a:rPr lang="it-IT" sz="1600" b="0" dirty="0"/>
              <a:t>L’attività formativa è pari a 292 ore di impegno complessivo, di cui 72 ore dedicate all’attività didattica frontale.</a:t>
            </a:r>
          </a:p>
          <a:p>
            <a:r>
              <a:rPr lang="it-IT" sz="1600" noProof="1">
                <a:solidFill>
                  <a:srgbClr val="880000"/>
                </a:solidFill>
              </a:rPr>
              <a:t>CFU: 20</a:t>
            </a:r>
          </a:p>
          <a:p>
            <a:pPr algn="just">
              <a:buFont typeface="Wingdings" pitchFamily="2" charset="2"/>
              <a:buChar char="Ø"/>
            </a:pPr>
            <a:endParaRPr lang="it-IT" sz="1200" noProof="1"/>
          </a:p>
        </p:txBody>
      </p:sp>
      <p:sp>
        <p:nvSpPr>
          <p:cNvPr id="37" name="Segnaposto testo  36"/>
          <p:cNvSpPr>
            <a:spLocks noGrp="1"/>
          </p:cNvSpPr>
          <p:nvPr>
            <p:ph type="body" sz="quarter" idx="27"/>
          </p:nvPr>
        </p:nvSpPr>
        <p:spPr>
          <a:xfrm>
            <a:off x="7213307" y="606804"/>
            <a:ext cx="3092743" cy="228353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it-IT" sz="1500" dirty="0"/>
              <a:t>Diploma di Laurea </a:t>
            </a:r>
            <a:r>
              <a:rPr lang="it-IT" sz="1500"/>
              <a:t>Triennale.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600"/>
              <a:t>Laurea </a:t>
            </a:r>
            <a:r>
              <a:rPr lang="it-IT" sz="1600" dirty="0"/>
              <a:t>Magistrale in Psicologia con competenze e interessi nel campo della psicopatologia dell’età evolutiva e/o Specializzazione in discipline psicologiche.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600" dirty="0"/>
              <a:t> Laurea in Medicina e Chirurgia, e/o Specializzazione in Neuropsichiatria Infantile o Psichiatria. 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178532" y="477589"/>
            <a:ext cx="3179523" cy="2889296"/>
          </a:xfrm>
          <a:prstGeom prst="rect">
            <a:avLst/>
          </a:prstGeom>
          <a:noFill/>
        </p:spPr>
        <p:txBody>
          <a:bodyPr wrap="square" lIns="97132" tIns="48567" rIns="97132" bIns="48567" rtlCol="0">
            <a:spAutoFit/>
          </a:bodyPr>
          <a:lstStyle/>
          <a:p>
            <a:pPr algn="just" defTabSz="1068457">
              <a:lnSpc>
                <a:spcPct val="114000"/>
              </a:lnSpc>
              <a:spcBef>
                <a:spcPts val="850"/>
              </a:spcBef>
            </a:pPr>
            <a:r>
              <a:rPr lang="it-IT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Il Corso di Alta Formazione è promosso al fine di fornire </a:t>
            </a:r>
            <a:r>
              <a:rPr lang="it-IT" sz="1600" dirty="0">
                <a:solidFill>
                  <a:srgbClr val="880000"/>
                </a:solidFill>
              </a:rPr>
              <a:t>aggiornamenti teorico-clinici e strumenti operativi </a:t>
            </a:r>
            <a:r>
              <a:rPr lang="it-IT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sulla valutazione diagnostica, sui fattori di rischio </a:t>
            </a:r>
            <a:r>
              <a:rPr lang="it-IT" sz="1600" dirty="0" err="1">
                <a:solidFill>
                  <a:srgbClr val="880000"/>
                </a:solidFill>
              </a:rPr>
              <a:t>bio</a:t>
            </a:r>
            <a:r>
              <a:rPr lang="it-IT" sz="1600" dirty="0">
                <a:solidFill>
                  <a:srgbClr val="880000"/>
                </a:solidFill>
              </a:rPr>
              <a:t>-</a:t>
            </a:r>
            <a:r>
              <a:rPr lang="it-IT" sz="1600" dirty="0" err="1">
                <a:solidFill>
                  <a:srgbClr val="880000"/>
                </a:solidFill>
              </a:rPr>
              <a:t>psico</a:t>
            </a:r>
            <a:r>
              <a:rPr lang="it-IT" sz="1600" dirty="0">
                <a:solidFill>
                  <a:srgbClr val="880000"/>
                </a:solidFill>
              </a:rPr>
              <a:t>-sociali</a:t>
            </a:r>
            <a:r>
              <a:rPr lang="it-IT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e sui lineamenti di intervento dei Disturbi Alimentari  che si presentano nel corso dell’età evolutiva fino alla prima età adulta.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C702F87-BEA0-5F43-A0CA-1AD74CBA9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848" y="192265"/>
            <a:ext cx="3092710" cy="2960268"/>
          </a:xfrm>
          <a:prstGeom prst="rect">
            <a:avLst/>
          </a:prstGeom>
        </p:spPr>
      </p:pic>
      <p:sp>
        <p:nvSpPr>
          <p:cNvPr id="24" name="Segnaposto testo 13">
            <a:extLst>
              <a:ext uri="{FF2B5EF4-FFF2-40B4-BE49-F238E27FC236}">
                <a16:creationId xmlns:a16="http://schemas.microsoft.com/office/drawing/2014/main" id="{BFCDAFC8-8243-7C4A-8112-D797CD1B83C9}"/>
              </a:ext>
            </a:extLst>
          </p:cNvPr>
          <p:cNvSpPr txBox="1">
            <a:spLocks/>
          </p:cNvSpPr>
          <p:nvPr/>
        </p:nvSpPr>
        <p:spPr>
          <a:xfrm>
            <a:off x="7213307" y="5217772"/>
            <a:ext cx="3051176" cy="2483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8265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108265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8265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265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265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77286" indent="-270662" algn="l" defTabSz="1082650" rtl="0" eaLnBrk="1" latinLnBrk="0" hangingPunct="1">
              <a:lnSpc>
                <a:spcPct val="90000"/>
              </a:lnSpc>
              <a:spcBef>
                <a:spcPts val="592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8611" indent="-270662" algn="l" defTabSz="1082650" rtl="0" eaLnBrk="1" latinLnBrk="0" hangingPunct="1">
              <a:lnSpc>
                <a:spcPct val="90000"/>
              </a:lnSpc>
              <a:spcBef>
                <a:spcPts val="592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936" indent="-270662" algn="l" defTabSz="1082650" rtl="0" eaLnBrk="1" latinLnBrk="0" hangingPunct="1">
              <a:lnSpc>
                <a:spcPct val="90000"/>
              </a:lnSpc>
              <a:spcBef>
                <a:spcPts val="592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1261" indent="-270662" algn="l" defTabSz="1082650" rtl="0" eaLnBrk="1" latinLnBrk="0" hangingPunct="1">
              <a:lnSpc>
                <a:spcPct val="90000"/>
              </a:lnSpc>
              <a:spcBef>
                <a:spcPts val="592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u="sng" noProof="1">
                <a:solidFill>
                  <a:srgbClr val="880000"/>
                </a:solidFill>
                <a:latin typeface="+mn-lt"/>
              </a:rPr>
              <a:t>Durata</a:t>
            </a:r>
          </a:p>
          <a:p>
            <a:pPr algn="ctr"/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3218315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rochur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rochur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B888328A8731147A9E2416CA6C7A65B0400DC6FA6ECFB23F54F9F45EE586A6D0A65" ma:contentTypeVersion="56" ma:contentTypeDescription="Create a new document." ma:contentTypeScope="" ma:versionID="c97688fe8962075e95d1f794ee1b82d8">
  <xsd:schema xmlns:xsd="http://www.w3.org/2001/XMLSchema" xmlns:xs="http://www.w3.org/2001/XMLSchema" xmlns:p="http://schemas.microsoft.com/office/2006/metadata/properties" xmlns:ns2="7851d254-ce09-43b6-8d90-072588e7901c" targetNamespace="http://schemas.microsoft.com/office/2006/metadata/properties" ma:root="true" ma:fieldsID="c225bda33905c745071d9d8b7e170627" ns2:_="">
    <xsd:import namespace="7851d254-ce09-43b6-8d90-072588e7901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1d254-ce09-43b6-8d90-072588e7901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9ebba19d-2be4-461d-87e9-c05e5ebbf56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C164E808-44FA-4F5F-91C3-AF5B09309907}" ma:internalName="CSXSubmissionMarket" ma:readOnly="false" ma:showField="MarketName" ma:web="7851d254-ce09-43b6-8d90-072588e7901c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0c66e03a-b58b-4d86-891b-8e445e1562f0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AD356C7F-0981-4C41-B229-50D503AAD5E8}" ma:internalName="InProjectListLookup" ma:readOnly="true" ma:showField="InProjectList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575b5594-eef4-4833-b257-601720e535bd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AD356C7F-0981-4C41-B229-50D503AAD5E8}" ma:internalName="LastCompleteVersionLookup" ma:readOnly="true" ma:showField="LastCompleteVersion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AD356C7F-0981-4C41-B229-50D503AAD5E8}" ma:internalName="LastPreviewErrorLookup" ma:readOnly="true" ma:showField="LastPreviewError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AD356C7F-0981-4C41-B229-50D503AAD5E8}" ma:internalName="LastPreviewResultLookup" ma:readOnly="true" ma:showField="LastPreviewResult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AD356C7F-0981-4C41-B229-50D503AAD5E8}" ma:internalName="LastPreviewAttemptDateLookup" ma:readOnly="true" ma:showField="LastPreviewAttemptDat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AD356C7F-0981-4C41-B229-50D503AAD5E8}" ma:internalName="LastPreviewedByLookup" ma:readOnly="true" ma:showField="LastPreviewedBy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AD356C7F-0981-4C41-B229-50D503AAD5E8}" ma:internalName="LastPreviewTimeLookup" ma:readOnly="true" ma:showField="LastPreviewTim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AD356C7F-0981-4C41-B229-50D503AAD5E8}" ma:internalName="LastPreviewVersionLookup" ma:readOnly="true" ma:showField="LastPreviewVersion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AD356C7F-0981-4C41-B229-50D503AAD5E8}" ma:internalName="LastPublishErrorLookup" ma:readOnly="true" ma:showField="LastPublishError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AD356C7F-0981-4C41-B229-50D503AAD5E8}" ma:internalName="LastPublishResultLookup" ma:readOnly="true" ma:showField="LastPublishResult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AD356C7F-0981-4C41-B229-50D503AAD5E8}" ma:internalName="LastPublishAttemptDateLookup" ma:readOnly="true" ma:showField="LastPublishAttemptDat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AD356C7F-0981-4C41-B229-50D503AAD5E8}" ma:internalName="LastPublishedByLookup" ma:readOnly="true" ma:showField="LastPublishedBy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AD356C7F-0981-4C41-B229-50D503AAD5E8}" ma:internalName="LastPublishTimeLookup" ma:readOnly="true" ma:showField="LastPublishTim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AD356C7F-0981-4C41-B229-50D503AAD5E8}" ma:internalName="LastPublishVersionLookup" ma:readOnly="true" ma:showField="LastPublishVersion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17F96094-CC23-4712-BE97-DE1DD51648A2}" ma:internalName="LocLastLocAttemptVersionLookup" ma:readOnly="false" ma:showField="LastLocAttemptVersion" ma:web="7851d254-ce09-43b6-8d90-072588e7901c">
      <xsd:simpleType>
        <xsd:restriction base="dms:Lookup"/>
      </xsd:simpleType>
    </xsd:element>
    <xsd:element name="LocLastLocAttemptVersionTypeLookup" ma:index="71" nillable="true" ma:displayName="Loc Last Loc Attempt Version Type" ma:default="" ma:list="{17F96094-CC23-4712-BE97-DE1DD51648A2}" ma:internalName="LocLastLocAttemptVersionTypeLookup" ma:readOnly="true" ma:showField="LastLocAttemptVersionType" ma:web="7851d254-ce09-43b6-8d90-072588e7901c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17F96094-CC23-4712-BE97-DE1DD51648A2}" ma:internalName="LocNewPublishedVersionLookup" ma:readOnly="true" ma:showField="NewPublishedVersion" ma:web="7851d254-ce09-43b6-8d90-072588e7901c">
      <xsd:simpleType>
        <xsd:restriction base="dms:Lookup"/>
      </xsd:simpleType>
    </xsd:element>
    <xsd:element name="LocOverallHandbackStatusLookup" ma:index="75" nillable="true" ma:displayName="Loc Overall Handback Status" ma:default="" ma:list="{17F96094-CC23-4712-BE97-DE1DD51648A2}" ma:internalName="LocOverallHandbackStatusLookup" ma:readOnly="true" ma:showField="OverallHandbackStatus" ma:web="7851d254-ce09-43b6-8d90-072588e7901c">
      <xsd:simpleType>
        <xsd:restriction base="dms:Lookup"/>
      </xsd:simpleType>
    </xsd:element>
    <xsd:element name="LocOverallLocStatusLookup" ma:index="76" nillable="true" ma:displayName="Loc Overall Localize Status" ma:default="" ma:list="{17F96094-CC23-4712-BE97-DE1DD51648A2}" ma:internalName="LocOverallLocStatusLookup" ma:readOnly="true" ma:showField="OverallLocStatus" ma:web="7851d254-ce09-43b6-8d90-072588e7901c">
      <xsd:simpleType>
        <xsd:restriction base="dms:Lookup"/>
      </xsd:simpleType>
    </xsd:element>
    <xsd:element name="LocOverallPreviewStatusLookup" ma:index="77" nillable="true" ma:displayName="Loc Overall Preview Status" ma:default="" ma:list="{17F96094-CC23-4712-BE97-DE1DD51648A2}" ma:internalName="LocOverallPreviewStatusLookup" ma:readOnly="true" ma:showField="OverallPreviewStatus" ma:web="7851d254-ce09-43b6-8d90-072588e7901c">
      <xsd:simpleType>
        <xsd:restriction base="dms:Lookup"/>
      </xsd:simpleType>
    </xsd:element>
    <xsd:element name="LocOverallPublishStatusLookup" ma:index="78" nillable="true" ma:displayName="Loc Overall Publish Status" ma:default="" ma:list="{17F96094-CC23-4712-BE97-DE1DD51648A2}" ma:internalName="LocOverallPublishStatusLookup" ma:readOnly="true" ma:showField="OverallPublishStatus" ma:web="7851d254-ce09-43b6-8d90-072588e7901c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17F96094-CC23-4712-BE97-DE1DD51648A2}" ma:internalName="LocProcessedForHandoffsLookup" ma:readOnly="true" ma:showField="ProcessedForHandoffs" ma:web="7851d254-ce09-43b6-8d90-072588e7901c">
      <xsd:simpleType>
        <xsd:restriction base="dms:Lookup"/>
      </xsd:simpleType>
    </xsd:element>
    <xsd:element name="LocProcessedForMarketsLookup" ma:index="81" nillable="true" ma:displayName="Loc Processed For Markets" ma:default="" ma:list="{17F96094-CC23-4712-BE97-DE1DD51648A2}" ma:internalName="LocProcessedForMarketsLookup" ma:readOnly="true" ma:showField="ProcessedForMarkets" ma:web="7851d254-ce09-43b6-8d90-072588e7901c">
      <xsd:simpleType>
        <xsd:restriction base="dms:Lookup"/>
      </xsd:simpleType>
    </xsd:element>
    <xsd:element name="LocPublishedDependentAssetsLookup" ma:index="82" nillable="true" ma:displayName="Loc Published Dependent Assets" ma:default="" ma:list="{17F96094-CC23-4712-BE97-DE1DD51648A2}" ma:internalName="LocPublishedDependentAssetsLookup" ma:readOnly="true" ma:showField="PublishedDependentAssets" ma:web="7851d254-ce09-43b6-8d90-072588e7901c">
      <xsd:simpleType>
        <xsd:restriction base="dms:Lookup"/>
      </xsd:simpleType>
    </xsd:element>
    <xsd:element name="LocPublishedLinkedAssetsLookup" ma:index="83" nillable="true" ma:displayName="Loc Published Linked Assets" ma:default="" ma:list="{17F96094-CC23-4712-BE97-DE1DD51648A2}" ma:internalName="LocPublishedLinkedAssetsLookup" ma:readOnly="true" ma:showField="PublishedLinkedAssets" ma:web="7851d254-ce09-43b6-8d90-072588e7901c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b1ddce1b-f703-4c9f-819c-e88ccecfe8e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C164E808-44FA-4F5F-91C3-AF5B09309907}" ma:internalName="Markets" ma:readOnly="false" ma:showField="MarketNam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AD356C7F-0981-4C41-B229-50D503AAD5E8}" ma:internalName="NumOfRatingsLookup" ma:readOnly="true" ma:showField="NumOfRatings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AD356C7F-0981-4C41-B229-50D503AAD5E8}" ma:internalName="PublishStatusLookup" ma:readOnly="false" ma:showField="PublishStatus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3f195d06-aec0-4d35-9b7e-8061da1a138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73ff1703-6c3c-47c1-ae53-2bc507bafe3b}" ma:internalName="TaxCatchAll" ma:showField="CatchAllData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73ff1703-6c3c-47c1-ae53-2bc507bafe3b}" ma:internalName="TaxCatchAllLabel" ma:readOnly="true" ma:showField="CatchAllDataLabel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7851d254-ce09-43b6-8d90-072588e7901c">english</DirectSourceMarket>
    <ApprovalStatus xmlns="7851d254-ce09-43b6-8d90-072588e7901c">InProgress</ApprovalStatus>
    <MarketSpecific xmlns="7851d254-ce09-43b6-8d90-072588e7901c">false</MarketSpecific>
    <LocComments xmlns="7851d254-ce09-43b6-8d90-072588e7901c" xsi:nil="true"/>
    <ThumbnailAssetId xmlns="7851d254-ce09-43b6-8d90-072588e7901c" xsi:nil="true"/>
    <PrimaryImageGen xmlns="7851d254-ce09-43b6-8d90-072588e7901c">true</PrimaryImageGen>
    <LegacyData xmlns="7851d254-ce09-43b6-8d90-072588e7901c" xsi:nil="true"/>
    <LocRecommendedHandoff xmlns="7851d254-ce09-43b6-8d90-072588e7901c" xsi:nil="true"/>
    <BusinessGroup xmlns="7851d254-ce09-43b6-8d90-072588e7901c" xsi:nil="true"/>
    <BlockPublish xmlns="7851d254-ce09-43b6-8d90-072588e7901c">false</BlockPublish>
    <TPFriendlyName xmlns="7851d254-ce09-43b6-8d90-072588e7901c" xsi:nil="true"/>
    <NumericId xmlns="7851d254-ce09-43b6-8d90-072588e7901c" xsi:nil="true"/>
    <APEditor xmlns="7851d254-ce09-43b6-8d90-072588e7901c">
      <UserInfo>
        <DisplayName/>
        <AccountId xsi:nil="true"/>
        <AccountType/>
      </UserInfo>
    </APEditor>
    <SourceTitle xmlns="7851d254-ce09-43b6-8d90-072588e7901c" xsi:nil="true"/>
    <OpenTemplate xmlns="7851d254-ce09-43b6-8d90-072588e7901c">true</OpenTemplate>
    <UALocComments xmlns="7851d254-ce09-43b6-8d90-072588e7901c" xsi:nil="true"/>
    <ParentAssetId xmlns="7851d254-ce09-43b6-8d90-072588e7901c" xsi:nil="true"/>
    <IntlLangReviewDate xmlns="7851d254-ce09-43b6-8d90-072588e7901c" xsi:nil="true"/>
    <FeatureTagsTaxHTField0 xmlns="7851d254-ce09-43b6-8d90-072588e7901c">
      <Terms xmlns="http://schemas.microsoft.com/office/infopath/2007/PartnerControls"/>
    </FeatureTagsTaxHTField0>
    <PublishStatusLookup xmlns="7851d254-ce09-43b6-8d90-072588e7901c">
      <Value>409581</Value>
    </PublishStatusLookup>
    <Providers xmlns="7851d254-ce09-43b6-8d90-072588e7901c" xsi:nil="true"/>
    <MachineTranslated xmlns="7851d254-ce09-43b6-8d90-072588e7901c">false</MachineTranslated>
    <OriginalSourceMarket xmlns="7851d254-ce09-43b6-8d90-072588e7901c">english</OriginalSourceMarket>
    <APDescription xmlns="7851d254-ce09-43b6-8d90-072588e7901c" xsi:nil="true"/>
    <ClipArtFilename xmlns="7851d254-ce09-43b6-8d90-072588e7901c" xsi:nil="true"/>
    <ContentItem xmlns="7851d254-ce09-43b6-8d90-072588e7901c" xsi:nil="true"/>
    <TPInstallLocation xmlns="7851d254-ce09-43b6-8d90-072588e7901c" xsi:nil="true"/>
    <PublishTargets xmlns="7851d254-ce09-43b6-8d90-072588e7901c">OfficeOnlineVNext</PublishTargets>
    <TimesCloned xmlns="7851d254-ce09-43b6-8d90-072588e7901c" xsi:nil="true"/>
    <AssetStart xmlns="7851d254-ce09-43b6-8d90-072588e7901c">2012-08-29T21:10:00+00:00</AssetStart>
    <Provider xmlns="7851d254-ce09-43b6-8d90-072588e7901c" xsi:nil="true"/>
    <AcquiredFrom xmlns="7851d254-ce09-43b6-8d90-072588e7901c">Internal MS</AcquiredFrom>
    <FriendlyTitle xmlns="7851d254-ce09-43b6-8d90-072588e7901c" xsi:nil="true"/>
    <LastHandOff xmlns="7851d254-ce09-43b6-8d90-072588e7901c" xsi:nil="true"/>
    <TPClientViewer xmlns="7851d254-ce09-43b6-8d90-072588e7901c" xsi:nil="true"/>
    <UACurrentWords xmlns="7851d254-ce09-43b6-8d90-072588e7901c" xsi:nil="true"/>
    <ArtSampleDocs xmlns="7851d254-ce09-43b6-8d90-072588e7901c" xsi:nil="true"/>
    <UALocRecommendation xmlns="7851d254-ce09-43b6-8d90-072588e7901c">Localize</UALocRecommendation>
    <Manager xmlns="7851d254-ce09-43b6-8d90-072588e7901c" xsi:nil="true"/>
    <ShowIn xmlns="7851d254-ce09-43b6-8d90-072588e7901c">Show everywhere</ShowIn>
    <UANotes xmlns="7851d254-ce09-43b6-8d90-072588e7901c" xsi:nil="true"/>
    <TemplateStatus xmlns="7851d254-ce09-43b6-8d90-072588e7901c">Complete</TemplateStatus>
    <InternalTagsTaxHTField0 xmlns="7851d254-ce09-43b6-8d90-072588e7901c">
      <Terms xmlns="http://schemas.microsoft.com/office/infopath/2007/PartnerControls"/>
    </InternalTagsTaxHTField0>
    <CSXHash xmlns="7851d254-ce09-43b6-8d90-072588e7901c" xsi:nil="true"/>
    <Downloads xmlns="7851d254-ce09-43b6-8d90-072588e7901c">0</Downloads>
    <VoteCount xmlns="7851d254-ce09-43b6-8d90-072588e7901c" xsi:nil="true"/>
    <OOCacheId xmlns="7851d254-ce09-43b6-8d90-072588e7901c" xsi:nil="true"/>
    <IsDeleted xmlns="7851d254-ce09-43b6-8d90-072588e7901c">false</IsDeleted>
    <AssetExpire xmlns="7851d254-ce09-43b6-8d90-072588e7901c">2029-01-01T08:00:00+00:00</AssetExpire>
    <DSATActionTaken xmlns="7851d254-ce09-43b6-8d90-072588e7901c" xsi:nil="true"/>
    <CSXSubmissionMarket xmlns="7851d254-ce09-43b6-8d90-072588e7901c" xsi:nil="true"/>
    <TPExecutable xmlns="7851d254-ce09-43b6-8d90-072588e7901c" xsi:nil="true"/>
    <SubmitterId xmlns="7851d254-ce09-43b6-8d90-072588e7901c" xsi:nil="true"/>
    <EditorialTags xmlns="7851d254-ce09-43b6-8d90-072588e7901c" xsi:nil="true"/>
    <AssetType xmlns="7851d254-ce09-43b6-8d90-072588e7901c">TP</AssetType>
    <BugNumber xmlns="7851d254-ce09-43b6-8d90-072588e7901c" xsi:nil="true"/>
    <CSXSubmissionDate xmlns="7851d254-ce09-43b6-8d90-072588e7901c" xsi:nil="true"/>
    <CSXUpdate xmlns="7851d254-ce09-43b6-8d90-072588e7901c">false</CSXUpdate>
    <ApprovalLog xmlns="7851d254-ce09-43b6-8d90-072588e7901c" xsi:nil="true"/>
    <Milestone xmlns="7851d254-ce09-43b6-8d90-072588e7901c" xsi:nil="true"/>
    <RecommendationsModifier xmlns="7851d254-ce09-43b6-8d90-072588e7901c" xsi:nil="true"/>
    <OriginAsset xmlns="7851d254-ce09-43b6-8d90-072588e7901c" xsi:nil="true"/>
    <TPComponent xmlns="7851d254-ce09-43b6-8d90-072588e7901c" xsi:nil="true"/>
    <AssetId xmlns="7851d254-ce09-43b6-8d90-072588e7901c">TP103417195</AssetId>
    <IntlLocPriority xmlns="7851d254-ce09-43b6-8d90-072588e7901c" xsi:nil="true"/>
    <PolicheckWords xmlns="7851d254-ce09-43b6-8d90-072588e7901c" xsi:nil="true"/>
    <TPLaunchHelpLink xmlns="7851d254-ce09-43b6-8d90-072588e7901c" xsi:nil="true"/>
    <TPApplication xmlns="7851d254-ce09-43b6-8d90-072588e7901c" xsi:nil="true"/>
    <CrawlForDependencies xmlns="7851d254-ce09-43b6-8d90-072588e7901c">false</CrawlForDependencies>
    <HandoffToMSDN xmlns="7851d254-ce09-43b6-8d90-072588e7901c" xsi:nil="true"/>
    <PlannedPubDate xmlns="7851d254-ce09-43b6-8d90-072588e7901c" xsi:nil="true"/>
    <IntlLangReviewer xmlns="7851d254-ce09-43b6-8d90-072588e7901c" xsi:nil="true"/>
    <TrustLevel xmlns="7851d254-ce09-43b6-8d90-072588e7901c">1 Microsoft Managed Content</TrustLevel>
    <LocLastLocAttemptVersionLookup xmlns="7851d254-ce09-43b6-8d90-072588e7901c">854408</LocLastLocAttemptVersionLookup>
    <IsSearchable xmlns="7851d254-ce09-43b6-8d90-072588e7901c">true</IsSearchable>
    <TemplateTemplateType xmlns="7851d254-ce09-43b6-8d90-072588e7901c">PowerPoint Presentation Template</TemplateTemplateType>
    <CampaignTagsTaxHTField0 xmlns="7851d254-ce09-43b6-8d90-072588e7901c">
      <Terms xmlns="http://schemas.microsoft.com/office/infopath/2007/PartnerControls"/>
    </CampaignTagsTaxHTField0>
    <TPNamespace xmlns="7851d254-ce09-43b6-8d90-072588e7901c" xsi:nil="true"/>
    <TaxCatchAll xmlns="7851d254-ce09-43b6-8d90-072588e7901c"/>
    <Markets xmlns="7851d254-ce09-43b6-8d90-072588e7901c"/>
    <UAProjectedTotalWords xmlns="7851d254-ce09-43b6-8d90-072588e7901c" xsi:nil="true"/>
    <LocMarketGroupTiers2 xmlns="7851d254-ce09-43b6-8d90-072588e7901c" xsi:nil="true"/>
    <IntlLangReview xmlns="7851d254-ce09-43b6-8d90-072588e7901c">false</IntlLangReview>
    <OutputCachingOn xmlns="7851d254-ce09-43b6-8d90-072588e7901c">false</OutputCachingOn>
    <APAuthor xmlns="7851d254-ce09-43b6-8d90-072588e7901c">
      <UserInfo>
        <DisplayName>REDMOND\kristaa</DisplayName>
        <AccountId>136</AccountId>
        <AccountType/>
      </UserInfo>
    </APAuthor>
    <LocManualTestRequired xmlns="7851d254-ce09-43b6-8d90-072588e7901c">false</LocManualTestRequired>
    <TPCommandLine xmlns="7851d254-ce09-43b6-8d90-072588e7901c" xsi:nil="true"/>
    <TPAppVersion xmlns="7851d254-ce09-43b6-8d90-072588e7901c" xsi:nil="true"/>
    <EditorialStatus xmlns="7851d254-ce09-43b6-8d90-072588e7901c">Complete</EditorialStatus>
    <LastModifiedDateTime xmlns="7851d254-ce09-43b6-8d90-072588e7901c" xsi:nil="true"/>
    <ScenarioTagsTaxHTField0 xmlns="7851d254-ce09-43b6-8d90-072588e7901c">
      <Terms xmlns="http://schemas.microsoft.com/office/infopath/2007/PartnerControls"/>
    </ScenarioTagsTaxHTField0>
    <OriginalRelease xmlns="7851d254-ce09-43b6-8d90-072588e7901c">15</OriginalRelease>
    <TPLaunchHelpLinkType xmlns="7851d254-ce09-43b6-8d90-072588e7901c">Template</TPLaunchHelpLinkType>
    <LocalizationTagsTaxHTField0 xmlns="7851d254-ce09-43b6-8d90-072588e7901c">
      <Terms xmlns="http://schemas.microsoft.com/office/infopath/2007/PartnerControls"/>
    </LocalizationTagsTaxHTField0>
  </documentManagement>
</p:properties>
</file>

<file path=customXml/itemProps1.xml><?xml version="1.0" encoding="utf-8"?>
<ds:datastoreItem xmlns:ds="http://schemas.openxmlformats.org/officeDocument/2006/customXml" ds:itemID="{F11B58DB-4786-47F4-9D10-169C634413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3C6F30-DBBC-47EF-BC68-38F8B25E39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1d254-ce09-43b6-8d90-072588e790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341F41-647A-43BF-B6CC-90888A493BBA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7851d254-ce09-43b6-8d90-072588e7901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491</Words>
  <Application>Microsoft Office PowerPoint</Application>
  <PresentationFormat>Formato B4 (ISO) (250x353 mm)</PresentationFormat>
  <Paragraphs>65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Wingdings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Giulia Ballarotto</dc:creator>
  <cp:lastModifiedBy>Fabrizio Stoppani</cp:lastModifiedBy>
  <cp:revision>42</cp:revision>
  <dcterms:created xsi:type="dcterms:W3CDTF">2017-10-11T09:58:22Z</dcterms:created>
  <dcterms:modified xsi:type="dcterms:W3CDTF">2022-07-07T20:21:32Z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0x010100FB888328A8731147A9E2416CA6C7A65B0400DC6FA6ECFB23F54F9F45EE586A6D0A65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CategoryTagsTaxHTField0">
    <vt:lpwstr/>
  </property>
  <property fmtid="{D5CDD505-2E9C-101B-9397-08002B2CF9AE}" pid="11" name="HiddenCategoryTagsTaxHTField0">
    <vt:lpwstr/>
  </property>
</Properties>
</file>